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93" r:id="rId3"/>
    <p:sldId id="292" r:id="rId4"/>
    <p:sldId id="299" r:id="rId5"/>
    <p:sldId id="294" r:id="rId6"/>
    <p:sldId id="308" r:id="rId7"/>
    <p:sldId id="310" r:id="rId8"/>
    <p:sldId id="312" r:id="rId9"/>
    <p:sldId id="260" r:id="rId10"/>
    <p:sldId id="313" r:id="rId11"/>
    <p:sldId id="309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15" r:id="rId22"/>
    <p:sldId id="311" r:id="rId23"/>
    <p:sldId id="314" r:id="rId24"/>
    <p:sldId id="325" r:id="rId25"/>
    <p:sldId id="326" r:id="rId26"/>
    <p:sldId id="327" r:id="rId27"/>
    <p:sldId id="32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8A902D0-64CB-447D-944F-BDF15A56838B}">
          <p14:sldIdLst>
            <p14:sldId id="256"/>
            <p14:sldId id="293"/>
            <p14:sldId id="292"/>
            <p14:sldId id="299"/>
            <p14:sldId id="294"/>
            <p14:sldId id="308"/>
            <p14:sldId id="310"/>
            <p14:sldId id="312"/>
            <p14:sldId id="260"/>
            <p14:sldId id="313"/>
            <p14:sldId id="309"/>
            <p14:sldId id="316"/>
            <p14:sldId id="317"/>
            <p14:sldId id="318"/>
            <p14:sldId id="319"/>
            <p14:sldId id="320"/>
          </p14:sldIdLst>
        </p14:section>
        <p14:section name="Untitled Section" id="{77FF9625-11F9-4290-A9F8-805A4B84B323}">
          <p14:sldIdLst>
            <p14:sldId id="321"/>
            <p14:sldId id="322"/>
            <p14:sldId id="323"/>
            <p14:sldId id="324"/>
            <p14:sldId id="315"/>
            <p14:sldId id="311"/>
            <p14:sldId id="314"/>
            <p14:sldId id="325"/>
            <p14:sldId id="326"/>
            <p14:sldId id="327"/>
            <p14:sldId id="32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100" d="100"/>
          <a:sy n="100" d="100"/>
        </p:scale>
        <p:origin x="876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1:21:1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B28F5-38C3-49B2-89B3-2FADF6399FB3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47D9F-08C7-4F2F-ACB4-0F8EF3795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02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it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6A854-E7D6-E049-ADA9-6AC6B0A77C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53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take a modified surrogate tuning model used by </a:t>
            </a:r>
            <a:r>
              <a:rPr lang="en-US" dirty="0" err="1"/>
              <a:t>Weiguang</a:t>
            </a:r>
            <a:r>
              <a:rPr lang="en-US" dirty="0"/>
              <a:t> in 2019.</a:t>
            </a:r>
          </a:p>
          <a:p>
            <a:r>
              <a:rPr lang="en-US" dirty="0"/>
              <a:t>We use solver computed RCL values for the MPA, and represent the RPA/LPA trees by a resistance computed using resistances in series and parallel</a:t>
            </a:r>
          </a:p>
          <a:p>
            <a:endParaRPr lang="en-US" dirty="0"/>
          </a:p>
          <a:p>
            <a:r>
              <a:rPr lang="en-US" dirty="0"/>
              <a:t>For actual tunable parameters, we set RCR boundary conditions for the RPA and LPA respectfully with a target capillary wedge pressure of 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6A854-E7D6-E049-ADA9-6AC6B0A77C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48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considering making a change, so rather than probability based, we will try to match stenosis according to one of Ingrid’s models and observe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37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considering making a change, so rather than probability based, we will try to match stenosis according to one of Ingrid’s models and observe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37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61B41-70E5-2F12-F43A-82211AB41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32CB2-0E4A-DE05-982E-7434AA7D9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22C1B-2E7A-0414-0DD3-8913455DA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86F3-FF41-4081-B5F6-BD12CBF50358}" type="datetime1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CBEC1-4783-5036-33A4-CA50888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275C2-DFA9-E0B2-00C8-F8F84707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9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18B44-F1E6-4195-B6C0-40F28579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B3F960-CB36-E354-65B4-106EEE067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7F1C5-635E-9942-D997-EBB5D4D6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01B32-E22E-4EED-8671-B57FD9F6EE0A}" type="datetime1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2B1DB-0A9F-DA6F-0981-C6AADF377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AC651-8F07-FAE8-AF6A-33625E84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17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1B0E35-5925-172A-E35D-00D646B55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70FC29-065E-48DA-4C56-F4BAAC987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4648A-6AC0-497B-4673-4EDE8FF42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6AD6-6156-431C-BBE5-0AE59C6E4A67}" type="datetime1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041FC-C2B7-B018-4B30-71A4142B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FFCBE-F9BE-2EEF-8BC0-DE2061A6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78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1624E-548E-2AB3-6DBC-883218409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630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9B89A-3A68-D243-23F2-35A5D71C3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215"/>
            <a:ext cx="10515600" cy="48657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2428B-C41C-A6CC-C5CF-59CB2936B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751F-B27E-4FF0-AE89-9F2AE43993B2}" type="datetime1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03159-AA12-58EF-6524-940ACF0C3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E3332-A8A5-B594-FEA4-BE4D9ADA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26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7811D-BF66-6043-156A-BE95620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9496D-15CE-3A7C-FA74-C2EEC74E2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9FE05-5B65-DC2F-77C7-47FCB151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FCBC-3ADB-4DC4-AD51-457700CF058A}" type="datetime1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5DA4E-AF63-3ADE-91F9-752D6D713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1668C-07D3-94AB-1F0D-BFE4315C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6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E108-1E38-48B1-8270-CD1682AB8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7A6E3-75AF-08E2-5A11-F0C078BFB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48D4A6-9319-754C-E918-5844DC677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D6B99-B576-C93B-E812-8B8626E91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5F1E-8E73-4F2B-A446-BFAB6395C624}" type="datetime1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BA5A1-CFF5-0FC9-59C8-AA76FD4C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C9798-152A-4225-E171-AB238FCD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8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EB3D-BE28-4FE1-FAC2-319331E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9D50B-E7B6-AB2F-3FA5-71F8434EB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1D8DD-B659-1977-723E-E643C1839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8A87A5-B9B2-5B87-436A-E497D5D54D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FDB72F-E279-EF5C-0C34-C181BEF226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1EAA80-F2BB-5532-0851-2B3D1D0D2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8411-EB1A-4EC4-B235-60140325E8CD}" type="datetime1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8D45B8-D9B2-9C9B-08E0-38286AF20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531432-E68A-2931-C6F7-0C1AC833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93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B34D-45D8-4526-972E-2A4C55E2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813BE-112E-F6E2-1263-6553F2C0C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F92B-6CCA-4D70-A3BD-331BE8DFE622}" type="datetime1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0B081-1122-5865-865D-D4A82755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3B63D-3A60-0C63-4E66-F76963CF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5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8D8738-70EF-81B5-07BE-71E10782C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C8A2-97A0-4333-A182-93FB6D7F7AF0}" type="datetime1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46558F-8A8E-9564-7FC8-94FF5083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E9757-308B-6AAD-D4D1-E09F6B3B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8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2859-7DAA-65F4-03A0-FA3D8C1CF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0BC02-295B-803A-AE43-6717A8551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ED133-644D-5437-C2F5-B60BD38DD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AAA8B-E8A9-B22E-ED7F-8F6086212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D770-EB2E-4A7D-8A4A-C63D118EAA0D}" type="datetime1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04C90-6AE7-F961-99D8-A74E9FF7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D6BE1-683B-EEF9-12FA-496ABC379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0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B4B08-695E-E92F-E25B-2B02642D7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6C2BA-0D73-EC55-5AD1-852A4CE117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0B697-ECBC-67C1-FDCB-E24C542D6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780B3-170C-570D-D812-BF7B421F5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7701D-4B7C-4285-B774-1CA69FE65122}" type="datetime1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BCB00-19A4-254F-7691-9D080C5D5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1ABD7-844C-FA55-94DA-3C251992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99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494C7-1EEB-1EA2-EFBB-54A31255F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7EEAA-807D-D838-9835-C7BDD6D24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2B901-D35A-2C0C-3B17-915FAAFED0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1EF95-D7EA-44F2-A5CE-BD1860F27603}" type="datetime1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25804-D0AD-945A-6B32-AF74F4BAA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78811-E966-97B8-0D45-FFD48B954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F71C5-5FB1-446E-A1EB-C7D338D7B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7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gif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60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C947F-76CF-56D7-DE2B-60A86A0815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Probabilistic Intra-Surgical Guidance Tool for Balloon Angioplasty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64EA48-B44B-43E9-0FCA-514D22427F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Lee</a:t>
            </a:r>
          </a:p>
          <a:p>
            <a:r>
              <a:rPr lang="en-US" dirty="0"/>
              <a:t>September 22, 2022 Update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962A0-7223-3A7E-D68C-79E06A2C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88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431D-D928-2877-6108-0BF479F16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Stenosis File (Healthy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96A60-A6DC-D125-47FF-BA2D6E90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7221" y="1311215"/>
            <a:ext cx="7196579" cy="4865748"/>
          </a:xfrm>
        </p:spPr>
        <p:txBody>
          <a:bodyPr/>
          <a:lstStyle/>
          <a:p>
            <a:r>
              <a:rPr lang="en-US" dirty="0"/>
              <a:t>Contains each stenosis point (branches or vessels)</a:t>
            </a:r>
          </a:p>
          <a:p>
            <a:r>
              <a:rPr lang="en-US" dirty="0"/>
              <a:t>Contains Occlusions for each point</a:t>
            </a:r>
          </a:p>
          <a:p>
            <a:r>
              <a:rPr lang="en-US" dirty="0"/>
              <a:t>Other metadata useful in representing a potential full repair (unused)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07938-59C5-20C8-691C-57819D0A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6092E-B763-C7D5-EEFF-D358D9B9C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39" y="1311215"/>
            <a:ext cx="1943371" cy="4772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DAB07B-7A3B-CD8C-EC95-43807661F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983" y="1311215"/>
            <a:ext cx="1376299" cy="478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21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5863-52A2-CBD5-2FFD-2BB32F8D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17A39-D4BB-DBB5-50C8-371CC2D389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</a:t>
                </a:r>
              </a:p>
              <a:p>
                <a:pPr lvl="1"/>
                <a:r>
                  <a:rPr lang="en-US" sz="2000" dirty="0"/>
                  <a:t>Using 3 different </a:t>
                </a:r>
                <a:r>
                  <a:rPr lang="en-US" sz="2000" dirty="0" err="1"/>
                  <a:t>Sobol</a:t>
                </a:r>
                <a:r>
                  <a:rPr lang="en-US" sz="2000" dirty="0"/>
                  <a:t> Sequences, select from hypercube to parametrize each stenosis point between (start = 1 || .95, end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1−.85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/>
                  <a:t>).</a:t>
                </a:r>
              </a:p>
              <a:p>
                <a:pPr lvl="1"/>
                <a:r>
                  <a:rPr lang="en-US" sz="2000" dirty="0"/>
                  <a:t>This parametrizes each stenosis point by </a:t>
                </a:r>
                <a:r>
                  <a:rPr lang="en-US" sz="2000" i="1" dirty="0"/>
                  <a:t>r, </a:t>
                </a:r>
                <a:r>
                  <a:rPr lang="en-US" sz="2000" dirty="0"/>
                  <a:t>the vector of radii coefficients.</a:t>
                </a:r>
              </a:p>
              <a:p>
                <a:r>
                  <a:rPr lang="en-US" dirty="0"/>
                  <a:t>Data Count</a:t>
                </a:r>
              </a:p>
              <a:p>
                <a:pPr lvl="1"/>
                <a:r>
                  <a:rPr lang="en-US" sz="2000" dirty="0"/>
                  <a:t>Train: 32k samples (.95, 2.6), Normalized by Mean/Std</a:t>
                </a:r>
              </a:p>
              <a:p>
                <a:pPr lvl="1"/>
                <a:r>
                  <a:rPr lang="en-US" sz="2000" dirty="0"/>
                  <a:t>Val: 4096 samples (1, 2.6), Normalized using Train data</a:t>
                </a:r>
              </a:p>
              <a:p>
                <a:pPr lvl="1"/>
                <a:r>
                  <a:rPr lang="en-US" sz="2000" dirty="0"/>
                  <a:t>Test: 4096 samples (1, 2.6), Normalized using Train data</a:t>
                </a:r>
              </a:p>
              <a:p>
                <a:r>
                  <a:rPr lang="pt-BR" dirty="0"/>
                  <a:t>Time (Train Data only) -&gt; Not optimized efficiency.</a:t>
                </a:r>
              </a:p>
              <a:p>
                <a:pPr lvl="1"/>
                <a:r>
                  <a:rPr lang="pt-BR" dirty="0"/>
                  <a:t>Wallclock: ~12 Hrs Total</a:t>
                </a:r>
              </a:p>
              <a:p>
                <a:pPr lvl="1"/>
                <a:r>
                  <a:rPr lang="pt-BR" dirty="0"/>
                  <a:t>16x Dual 12 core Intel(R) Xeon(R) CPU E5-2680 v3 @ 2.50GHz Haswell processors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17A39-D4BB-DBB5-50C8-371CC2D389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30" b="-2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B3C76-2B39-B4B4-E0E6-2A98D24D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12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7857-E2BF-92FD-7B3F-E368B1186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9FD14-61A2-354A-0249-227C7BA5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2DCDDEB7-7A09-A78E-59F9-0B0BF7529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004" y="1490602"/>
            <a:ext cx="4922852" cy="48657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Architecture</a:t>
            </a:r>
          </a:p>
          <a:p>
            <a:pPr lvl="1"/>
            <a:r>
              <a:rPr lang="en-US" i="1" dirty="0"/>
              <a:t>n </a:t>
            </a:r>
            <a:r>
              <a:rPr lang="en-US" dirty="0"/>
              <a:t>inputs, 2</a:t>
            </a:r>
            <a:r>
              <a:rPr lang="en-US" i="1" dirty="0"/>
              <a:t>n </a:t>
            </a:r>
            <a:r>
              <a:rPr lang="en-US" dirty="0"/>
              <a:t>outputs</a:t>
            </a:r>
          </a:p>
          <a:p>
            <a:pPr lvl="1"/>
            <a:r>
              <a:rPr lang="en-US" dirty="0"/>
              <a:t>3 hidden layers, 1000 neurons each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Activation layers.</a:t>
            </a:r>
          </a:p>
          <a:p>
            <a:r>
              <a:rPr lang="en-US" dirty="0"/>
              <a:t>Training</a:t>
            </a:r>
          </a:p>
          <a:p>
            <a:pPr lvl="1"/>
            <a:r>
              <a:rPr lang="en-US" dirty="0"/>
              <a:t>Reduce LR on Plateau (1e-3 start)</a:t>
            </a:r>
          </a:p>
          <a:p>
            <a:pPr lvl="1"/>
            <a:r>
              <a:rPr lang="en-US" dirty="0"/>
              <a:t>Checkpoint best validation loss</a:t>
            </a:r>
          </a:p>
          <a:p>
            <a:pPr lvl="1"/>
            <a:r>
              <a:rPr lang="en-US" dirty="0"/>
              <a:t>MSE Loss</a:t>
            </a:r>
          </a:p>
          <a:p>
            <a:pPr lvl="1"/>
            <a:r>
              <a:rPr lang="en-US" dirty="0"/>
              <a:t>Batch Size 128</a:t>
            </a:r>
          </a:p>
          <a:p>
            <a:r>
              <a:rPr lang="en-US" dirty="0"/>
              <a:t>Error:</a:t>
            </a:r>
          </a:p>
          <a:p>
            <a:pPr lvl="1"/>
            <a:r>
              <a:rPr lang="en-US" dirty="0"/>
              <a:t>Max Relative Error = ~12%</a:t>
            </a:r>
          </a:p>
          <a:p>
            <a:pPr lvl="1"/>
            <a:r>
              <a:rPr lang="en-US" dirty="0"/>
              <a:t>Avg Relative Error = .408%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2E4622D-7861-FD6A-8639-3560B28E6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55" y="67255"/>
            <a:ext cx="6723490" cy="672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60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6D9A-59B0-5667-257E-DFF4F791F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Small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1E0F2-E19A-2D2A-4DC5-F122FAA7A0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Optimization Algorithm (SGD, </a:t>
                </a:r>
                <a:r>
                  <a:rPr lang="en-US" dirty="0">
                    <a:highlight>
                      <a:srgbClr val="FFFF00"/>
                    </a:highlight>
                  </a:rPr>
                  <a:t>Adam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SGD -&gt; Explodes w/ </a:t>
                </a:r>
                <a:r>
                  <a:rPr lang="en-US" dirty="0" err="1"/>
                  <a:t>lr</a:t>
                </a:r>
                <a:r>
                  <a:rPr lang="en-US" dirty="0"/>
                  <a:t> &gt; 10e-7, but too slow.</a:t>
                </a:r>
              </a:p>
              <a:p>
                <a:r>
                  <a:rPr lang="en-US" dirty="0"/>
                  <a:t>Normalization ([0,1) + Sigmoid Output, </a:t>
                </a:r>
                <a:r>
                  <a:rPr lang="en-US" dirty="0">
                    <a:highlight>
                      <a:srgbClr val="FFFF00"/>
                    </a:highlight>
                  </a:rPr>
                  <a:t>(</a:t>
                </a:r>
                <a14:m>
                  <m:oMath xmlns:m="http://schemas.openxmlformats.org/officeDocument/2006/math">
                    <m:r>
                      <a:rPr lang="en-US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b="0" dirty="0">
                    <a:highlight>
                      <a:srgbClr val="FFFF00"/>
                    </a:highlight>
                  </a:rPr>
                  <a:t>)</a:t>
                </a:r>
                <a:r>
                  <a:rPr lang="en-US" b="0" dirty="0"/>
                  <a:t>)</a:t>
                </a:r>
                <a:endParaRPr lang="en-US" b="0" i="1" dirty="0"/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[0, 1) -&gt; slightly higher RE</a:t>
                </a:r>
              </a:p>
              <a:p>
                <a:r>
                  <a:rPr lang="en-US" dirty="0"/>
                  <a:t>Loss Function (MAE, MSE, </a:t>
                </a:r>
                <a:r>
                  <a:rPr lang="en-US" dirty="0">
                    <a:highlight>
                      <a:srgbClr val="FFFF00"/>
                    </a:highlight>
                  </a:rPr>
                  <a:t>Huber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Huber Loss -&gt; Marginally lower RE than others</a:t>
                </a:r>
              </a:p>
              <a:p>
                <a:r>
                  <a:rPr lang="en-US" dirty="0"/>
                  <a:t>Size (depth, width)</a:t>
                </a:r>
              </a:p>
              <a:p>
                <a:pPr lvl="1"/>
                <a:r>
                  <a:rPr lang="en-US" dirty="0"/>
                  <a:t>(2, 1500) -&gt; slightly higher RE, ~ 1.5x Parameters</a:t>
                </a:r>
              </a:p>
              <a:p>
                <a:pPr lvl="1"/>
                <a:r>
                  <a:rPr lang="en-US" dirty="0"/>
                  <a:t>(5, 800 || 1000) -&gt; higher RE, Significantly Larger</a:t>
                </a:r>
              </a:p>
              <a:p>
                <a:pPr lvl="1"/>
                <a:r>
                  <a:rPr lang="en-US" dirty="0"/>
                  <a:t>(10, 700) -&gt; Completely unable to capture data </a:t>
                </a:r>
              </a:p>
              <a:p>
                <a:pPr lvl="1"/>
                <a:r>
                  <a:rPr lang="en-US" dirty="0"/>
                  <a:t>(</a:t>
                </a:r>
                <a:r>
                  <a:rPr lang="en-US" dirty="0">
                    <a:highlight>
                      <a:srgbClr val="FFFF00"/>
                    </a:highlight>
                  </a:rPr>
                  <a:t>3, </a:t>
                </a:r>
                <a:r>
                  <a:rPr lang="en-US" dirty="0"/>
                  <a:t>500 || </a:t>
                </a:r>
                <a:r>
                  <a:rPr lang="en-US" dirty="0">
                    <a:highlight>
                      <a:srgbClr val="FFFF00"/>
                    </a:highlight>
                  </a:rPr>
                  <a:t>1000</a:t>
                </a:r>
                <a:r>
                  <a:rPr lang="en-US" dirty="0"/>
                  <a:t> || 2000) -&gt; Similar, but worse than (3, 1000) w/ L2 reg.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1E0F2-E19A-2D2A-4DC5-F122FAA7A0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30" b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E035A-F160-9D41-A6B2-DBDCB7A3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0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58208-E0B8-2B4F-13A7-21F8008F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BB822-3E73-B331-7701-ADBE6250E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215"/>
            <a:ext cx="4234732" cy="4865748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drop_prob</a:t>
            </a:r>
            <a:r>
              <a:rPr lang="en-US" dirty="0"/>
              <a:t> = .2 at start and .5 elsewhere</a:t>
            </a:r>
          </a:p>
          <a:p>
            <a:r>
              <a:rPr lang="en-US" dirty="0"/>
              <a:t>Progressively less dropout only reduced error, but never lower than without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D0A1E-EF25-0650-4CB4-00816CC8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340" y="6416467"/>
            <a:ext cx="2743200" cy="365125"/>
          </a:xfrm>
        </p:spPr>
        <p:txBody>
          <a:bodyPr/>
          <a:lstStyle/>
          <a:p>
            <a:fld id="{87CF71C5-5FB1-446E-A1EB-C7D338D7BDAA}" type="slidenum">
              <a:rPr lang="en-US" smtClean="0"/>
              <a:t>14</a:t>
            </a:fld>
            <a:endParaRPr lang="en-US" dirty="0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CC11285-0B54-3108-D319-871D1B62B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285" y="110655"/>
            <a:ext cx="6670937" cy="667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3BDD-00A3-14F6-4E28-6CDEE041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73AC5-DC72-FEA5-E1D1-116A9BD87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215"/>
            <a:ext cx="3940534" cy="4865748"/>
          </a:xfrm>
        </p:spPr>
        <p:txBody>
          <a:bodyPr>
            <a:normAutofit/>
          </a:bodyPr>
          <a:lstStyle/>
          <a:p>
            <a:r>
              <a:rPr lang="en-US" sz="2000" dirty="0"/>
              <a:t>Using Adam Weight Decay</a:t>
            </a:r>
          </a:p>
          <a:p>
            <a:pPr lvl="1"/>
            <a:r>
              <a:rPr lang="en-US" sz="1600" dirty="0"/>
              <a:t>&gt; 1e-4, unable to converge properly</a:t>
            </a:r>
          </a:p>
          <a:p>
            <a:r>
              <a:rPr lang="en-US" sz="2000" dirty="0"/>
              <a:t>Best Results around 5e-5 -&gt; ~.1% </a:t>
            </a:r>
            <a:r>
              <a:rPr lang="en-US" sz="2000" dirty="0" err="1"/>
              <a:t>AvgRE</a:t>
            </a:r>
            <a:r>
              <a:rPr lang="en-US" sz="2000" dirty="0"/>
              <a:t> improvement, but ~1% higher </a:t>
            </a:r>
            <a:r>
              <a:rPr lang="en-US" sz="2000" dirty="0" err="1"/>
              <a:t>MaxRE</a:t>
            </a:r>
            <a:endParaRPr lang="en-US" sz="2000" dirty="0"/>
          </a:p>
          <a:p>
            <a:pPr lvl="1"/>
            <a:r>
              <a:rPr lang="en-US" sz="1600" dirty="0" err="1"/>
              <a:t>Exhasperated</a:t>
            </a:r>
            <a:r>
              <a:rPr lang="en-US" sz="1600" dirty="0"/>
              <a:t> edge effect</a:t>
            </a:r>
          </a:p>
          <a:p>
            <a:pPr lvl="1"/>
            <a:r>
              <a:rPr lang="en-US" sz="1600" dirty="0"/>
              <a:t>Still unable to match validation and train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37324-1B2B-EBC5-AFC7-154890D3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54775"/>
            <a:ext cx="2743200" cy="365125"/>
          </a:xfrm>
        </p:spPr>
        <p:txBody>
          <a:bodyPr/>
          <a:lstStyle/>
          <a:p>
            <a:fld id="{87CF71C5-5FB1-446E-A1EB-C7D338D7BDAA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FE883E-2D34-D786-C4D4-C0E044B2E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47" y="3744089"/>
            <a:ext cx="3952061" cy="3016945"/>
          </a:xfrm>
          <a:prstGeom prst="rect">
            <a:avLst/>
          </a:prstGeom>
        </p:spPr>
      </p:pic>
      <p:pic>
        <p:nvPicPr>
          <p:cNvPr id="10" name="Picture 9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0E55B607-FEDB-1A42-38A2-150DE1D68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40" y="38100"/>
            <a:ext cx="6842760" cy="68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74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3A241-24CD-68B6-49ED-E97900A5A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5537"/>
            <a:ext cx="10515600" cy="756309"/>
          </a:xfrm>
        </p:spPr>
        <p:txBody>
          <a:bodyPr/>
          <a:lstStyle/>
          <a:p>
            <a:r>
              <a:rPr lang="en-US" dirty="0"/>
              <a:t>Intuition of Problem</a:t>
            </a:r>
          </a:p>
        </p:txBody>
      </p:sp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DFD20C7F-CE94-1DF8-202D-FAA9F552C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8" t="1299" r="9179" b="4016"/>
          <a:stretch/>
        </p:blipFill>
        <p:spPr>
          <a:xfrm>
            <a:off x="5431813" y="23272"/>
            <a:ext cx="6260138" cy="35668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11CCA-2647-BE9B-8BB1-D6C54DE8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69603"/>
            <a:ext cx="2743200" cy="365125"/>
          </a:xfrm>
        </p:spPr>
        <p:txBody>
          <a:bodyPr/>
          <a:lstStyle/>
          <a:p>
            <a:fld id="{87CF71C5-5FB1-446E-A1EB-C7D338D7BDAA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1C92CB-AB00-EBF5-08A9-909D7922C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813" y="3563441"/>
            <a:ext cx="6260138" cy="32945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065915-45EC-3A73-48F1-4C2865CAF6A9}"/>
              </a:ext>
            </a:extLst>
          </p:cNvPr>
          <p:cNvSpPr txBox="1"/>
          <p:nvPr/>
        </p:nvSpPr>
        <p:spPr>
          <a:xfrm>
            <a:off x="500049" y="1779343"/>
            <a:ext cx="455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Attempting to predict Gen 1 from only Gen 1 vessels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0B2F0-EB98-02DA-5319-2BFC8012F393}"/>
              </a:ext>
            </a:extLst>
          </p:cNvPr>
          <p:cNvSpPr txBox="1"/>
          <p:nvPr/>
        </p:nvSpPr>
        <p:spPr>
          <a:xfrm>
            <a:off x="500049" y="4887554"/>
            <a:ext cx="455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Attempting to predict a single gen 2 only using Gen 1 vessels</a:t>
            </a:r>
          </a:p>
        </p:txBody>
      </p:sp>
    </p:spTree>
    <p:extLst>
      <p:ext uri="{BB962C8B-B14F-4D97-AF65-F5344CB8AC3E}">
        <p14:creationId xmlns:p14="http://schemas.microsoft.com/office/powerpoint/2010/main" val="3302015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9DF27-7A19-42F4-E03A-CCBA7834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33E08-DB04-0E5D-2E67-3D3F0F31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9900" y="6464300"/>
            <a:ext cx="2743200" cy="365125"/>
          </a:xfrm>
        </p:spPr>
        <p:txBody>
          <a:bodyPr/>
          <a:lstStyle/>
          <a:p>
            <a:fld id="{87CF71C5-5FB1-446E-A1EB-C7D338D7BDAA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2C52A28-9513-4A84-9741-E5EA41423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237" y="1601788"/>
            <a:ext cx="4903788" cy="36680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5AED5-ABE4-AE4B-C171-C763F0658F1C}"/>
              </a:ext>
            </a:extLst>
          </p:cNvPr>
          <p:cNvSpPr txBox="1"/>
          <p:nvPr/>
        </p:nvSpPr>
        <p:spPr>
          <a:xfrm>
            <a:off x="461949" y="5752866"/>
            <a:ext cx="5037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Attempt to approximate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Other similar models</a:t>
            </a:r>
          </a:p>
        </p:txBody>
      </p:sp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3CC57631-9C1C-035C-8140-67EB50034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63" y="28575"/>
            <a:ext cx="64643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54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0A93-FF83-7AF7-E491-9EAFC232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Dropout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B5E36F-D373-70A0-FF59-84DF89D59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0438" y="4136096"/>
                <a:ext cx="4867889" cy="241234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FilterDropout</a:t>
                </a:r>
              </a:p>
              <a:p>
                <a:pPr lvl="1"/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where k = 0…n: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&lt;1.35</m:t>
                    </m:r>
                  </m:oMath>
                </a14:m>
                <a:r>
                  <a:rPr lang="en-US" dirty="0"/>
                  <a:t>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&amp;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1.35</m:t>
                    </m:r>
                  </m:oMath>
                </a14:m>
                <a:r>
                  <a:rPr lang="en-US" dirty="0"/>
                  <a:t>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&amp;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sz="2000" dirty="0"/>
                  <a:t>Causes Disjointed Models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B5E36F-D373-70A0-FF59-84DF89D59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438" y="4136096"/>
                <a:ext cx="4867889" cy="2412341"/>
              </a:xfrm>
              <a:blipFill>
                <a:blip r:embed="rId2"/>
                <a:stretch>
                  <a:fillRect l="-1754" t="-3535" b="-3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9D641-E565-23F7-8AC9-238E5247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500" y="6446838"/>
            <a:ext cx="2743200" cy="365125"/>
          </a:xfrm>
        </p:spPr>
        <p:txBody>
          <a:bodyPr/>
          <a:lstStyle/>
          <a:p>
            <a:fld id="{87CF71C5-5FB1-446E-A1EB-C7D338D7BDAA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9650574-FF1F-F821-4918-83B11EC9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088" y="1207159"/>
            <a:ext cx="4902752" cy="2679041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A2284674-15A8-B03F-665F-4CFB08A66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327" y="276224"/>
            <a:ext cx="6441362" cy="64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36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9B81-BDB3-518D-A524-C92B3DC1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Easier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79D97-6847-7A92-A121-E9E9BA93D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11215"/>
            <a:ext cx="4162424" cy="4865748"/>
          </a:xfrm>
        </p:spPr>
        <p:txBody>
          <a:bodyPr>
            <a:normAutofit/>
          </a:bodyPr>
          <a:lstStyle/>
          <a:p>
            <a:r>
              <a:rPr lang="en-US" sz="2400" dirty="0"/>
              <a:t>Shift lower bound so the error occurs in a range we are not interested in</a:t>
            </a:r>
          </a:p>
          <a:p>
            <a:r>
              <a:rPr lang="en-US" sz="2400" dirty="0"/>
              <a:t>Problems:</a:t>
            </a:r>
          </a:p>
          <a:p>
            <a:pPr lvl="1"/>
            <a:r>
              <a:rPr lang="en-US" sz="2000" dirty="0"/>
              <a:t>Sampled Space (1.6/1.65)^21 = .52 original</a:t>
            </a:r>
          </a:p>
          <a:p>
            <a:pPr lvl="1"/>
            <a:r>
              <a:rPr lang="en-US" sz="2000" dirty="0"/>
              <a:t>Validation/Test sets reduced</a:t>
            </a:r>
          </a:p>
          <a:p>
            <a:pPr lvl="1"/>
            <a:r>
              <a:rPr lang="en-US" sz="2000" dirty="0"/>
              <a:t>Hence, we generate samples 16k train (.95, 2.6)*, 4k </a:t>
            </a:r>
            <a:r>
              <a:rPr lang="en-US" sz="2000" dirty="0" err="1"/>
              <a:t>val</a:t>
            </a:r>
            <a:r>
              <a:rPr lang="en-US" sz="2000" dirty="0"/>
              <a:t>/test (1, 2.6)</a:t>
            </a:r>
          </a:p>
          <a:p>
            <a:r>
              <a:rPr lang="en-US" sz="2400" dirty="0"/>
              <a:t>Errors:</a:t>
            </a:r>
          </a:p>
          <a:p>
            <a:pPr lvl="1"/>
            <a:r>
              <a:rPr lang="en-US" sz="2000" dirty="0"/>
              <a:t>Reduced </a:t>
            </a:r>
            <a:r>
              <a:rPr lang="en-US" sz="2000" dirty="0" err="1"/>
              <a:t>MaxRE</a:t>
            </a:r>
            <a:r>
              <a:rPr lang="en-US" sz="2000" dirty="0"/>
              <a:t> from 11%-&gt; 7%</a:t>
            </a:r>
          </a:p>
          <a:p>
            <a:pPr lvl="1"/>
            <a:r>
              <a:rPr lang="en-US" sz="2000" dirty="0" err="1"/>
              <a:t>AvgRE</a:t>
            </a:r>
            <a:r>
              <a:rPr lang="en-US" sz="2000" dirty="0"/>
              <a:t> about the same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6F254-F796-854E-C929-C54BDC06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4975" y="6492875"/>
            <a:ext cx="2743200" cy="365125"/>
          </a:xfrm>
        </p:spPr>
        <p:txBody>
          <a:bodyPr/>
          <a:lstStyle/>
          <a:p>
            <a:fld id="{87CF71C5-5FB1-446E-A1EB-C7D338D7BDAA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D187E41-EF4D-8DFB-F7FA-EE2DBBC0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5" y="57149"/>
            <a:ext cx="6800851" cy="6800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690736-BBA2-9DAE-EAF4-75F000E4631C}"/>
              </a:ext>
            </a:extLst>
          </p:cNvPr>
          <p:cNvSpPr txBox="1"/>
          <p:nvPr/>
        </p:nvSpPr>
        <p:spPr>
          <a:xfrm>
            <a:off x="285750" y="6323598"/>
            <a:ext cx="5037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*Still ~50% reduced sample space</a:t>
            </a:r>
          </a:p>
        </p:txBody>
      </p:sp>
    </p:spTree>
    <p:extLst>
      <p:ext uri="{BB962C8B-B14F-4D97-AF65-F5344CB8AC3E}">
        <p14:creationId xmlns:p14="http://schemas.microsoft.com/office/powerpoint/2010/main" val="3546178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01E1-7A2F-8EC0-6D0C-F8EFAFFC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C94A4-C82D-36AE-502F-653CCDC45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283E1-6B3A-F0B7-C92A-B70F6E6F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28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26AB-D3D3-74B0-1046-BD0F5338F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67275" cy="756309"/>
          </a:xfrm>
        </p:spPr>
        <p:txBody>
          <a:bodyPr>
            <a:normAutofit fontScale="90000"/>
          </a:bodyPr>
          <a:lstStyle/>
          <a:p>
            <a:r>
              <a:rPr lang="en-US" dirty="0"/>
              <a:t>Changing 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BC591-2C8D-430F-0B97-6970381CF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1215"/>
            <a:ext cx="4257675" cy="4865748"/>
          </a:xfrm>
        </p:spPr>
        <p:txBody>
          <a:bodyPr>
            <a:normAutofit/>
          </a:bodyPr>
          <a:lstStyle/>
          <a:p>
            <a:r>
              <a:rPr lang="en-US" sz="2400" dirty="0"/>
              <a:t>Instead of </a:t>
            </a:r>
            <a:r>
              <a:rPr lang="en-US" sz="2400" dirty="0" err="1"/>
              <a:t>ReLU</a:t>
            </a:r>
            <a:r>
              <a:rPr lang="en-US" sz="2400" dirty="0"/>
              <a:t>, we test Sigmoid and Tanh internal activation functions</a:t>
            </a:r>
          </a:p>
          <a:p>
            <a:r>
              <a:rPr lang="en-US" sz="2400" dirty="0"/>
              <a:t>Tanh &gt; Sigmoid &gt; </a:t>
            </a:r>
            <a:r>
              <a:rPr lang="en-US" sz="2400" dirty="0" err="1"/>
              <a:t>ReLU</a:t>
            </a:r>
            <a:endParaRPr lang="en-US" sz="2400" dirty="0"/>
          </a:p>
          <a:p>
            <a:r>
              <a:rPr lang="en-US" sz="2400" dirty="0"/>
              <a:t>Furthermore, we no longer need L2 Regularization</a:t>
            </a:r>
          </a:p>
          <a:p>
            <a:r>
              <a:rPr lang="en-US" sz="2400" dirty="0"/>
              <a:t>Errors (with Tanh):</a:t>
            </a:r>
          </a:p>
          <a:p>
            <a:pPr lvl="1"/>
            <a:r>
              <a:rPr lang="en-US" sz="2000" dirty="0" err="1"/>
              <a:t>MaxRE</a:t>
            </a:r>
            <a:r>
              <a:rPr lang="en-US" sz="2000" dirty="0"/>
              <a:t> = 10% -&gt; 4.3%</a:t>
            </a:r>
          </a:p>
          <a:p>
            <a:pPr lvl="1"/>
            <a:r>
              <a:rPr lang="en-US" sz="2000" dirty="0" err="1"/>
              <a:t>AvgRE</a:t>
            </a:r>
            <a:r>
              <a:rPr lang="en-US" sz="2000" dirty="0"/>
              <a:t> = .256% -&gt; .123%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43819-5850-738D-84AC-2D61278BB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7CF71C5-5FB1-446E-A1EB-C7D338D7BDAA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3E1F7173-A410-7DBD-5623-CFCF980CB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24" y="76200"/>
            <a:ext cx="67056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3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C7B1-E2AD-472A-60AC-020F43B0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Model (Doubled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00CBA-62DC-F122-814C-748F77D4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8CC5FC-4670-2C9A-D1BE-654E7BFF1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108" y="1311215"/>
            <a:ext cx="5829692" cy="48657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Architecture</a:t>
            </a:r>
          </a:p>
          <a:p>
            <a:pPr lvl="1"/>
            <a:r>
              <a:rPr lang="en-US" i="1" dirty="0"/>
              <a:t>n </a:t>
            </a:r>
            <a:r>
              <a:rPr lang="en-US" dirty="0"/>
              <a:t>inputs, 2</a:t>
            </a:r>
            <a:r>
              <a:rPr lang="en-US" i="1" dirty="0"/>
              <a:t>n </a:t>
            </a:r>
            <a:r>
              <a:rPr lang="en-US" dirty="0"/>
              <a:t>outputs</a:t>
            </a:r>
          </a:p>
          <a:p>
            <a:pPr lvl="1"/>
            <a:r>
              <a:rPr lang="en-US" dirty="0"/>
              <a:t>3 hidden layers, 1000 neurons each</a:t>
            </a:r>
          </a:p>
          <a:p>
            <a:pPr lvl="1"/>
            <a:r>
              <a:rPr lang="en-US" dirty="0"/>
              <a:t>Tanh Activation layers.</a:t>
            </a:r>
          </a:p>
          <a:p>
            <a:r>
              <a:rPr lang="en-US" dirty="0"/>
              <a:t>Training</a:t>
            </a:r>
          </a:p>
          <a:p>
            <a:pPr lvl="1"/>
            <a:r>
              <a:rPr lang="en-US" dirty="0"/>
              <a:t>Reduce LR on Plateau (1e-3 start), Adam Optimizer</a:t>
            </a:r>
          </a:p>
          <a:p>
            <a:pPr lvl="1"/>
            <a:r>
              <a:rPr lang="en-US" dirty="0"/>
              <a:t>Checkpoint best validation loss</a:t>
            </a:r>
          </a:p>
          <a:p>
            <a:pPr lvl="1"/>
            <a:r>
              <a:rPr lang="en-US" dirty="0"/>
              <a:t>Huber Loss</a:t>
            </a:r>
          </a:p>
          <a:p>
            <a:pPr lvl="1"/>
            <a:r>
              <a:rPr lang="en-US" dirty="0"/>
              <a:t>Batch Size 128</a:t>
            </a:r>
          </a:p>
          <a:p>
            <a:pPr lvl="1"/>
            <a:r>
              <a:rPr lang="en-US" dirty="0"/>
              <a:t>&lt; 5 minutes on Nvidia 3080ti</a:t>
            </a:r>
          </a:p>
          <a:p>
            <a:r>
              <a:rPr lang="en-US" dirty="0"/>
              <a:t>Results:</a:t>
            </a:r>
          </a:p>
          <a:p>
            <a:pPr lvl="1"/>
            <a:r>
              <a:rPr lang="en-US" dirty="0"/>
              <a:t>Max Relative Error: 2.334%</a:t>
            </a:r>
          </a:p>
          <a:p>
            <a:pPr lvl="1"/>
            <a:r>
              <a:rPr lang="en-US" dirty="0"/>
              <a:t>Avg Relative Error: 0.068%</a:t>
            </a:r>
          </a:p>
          <a:p>
            <a:pPr lvl="1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F259630-559C-1FE3-AB74-3C02FD2E2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494" y="1536610"/>
            <a:ext cx="4550504" cy="441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50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F143D-CC5B-5A5F-8DED-FD5AC88A4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Model Residuals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D336D-D46C-0DD8-E993-2E00D0A4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22</a:t>
            </a:fld>
            <a:endParaRPr lang="en-US" dirty="0"/>
          </a:p>
        </p:txBody>
      </p:sp>
      <p:pic>
        <p:nvPicPr>
          <p:cNvPr id="14" name="Content Placeholder 13" descr="Chart, scatter chart&#10;&#10;Description automatically generated">
            <a:extLst>
              <a:ext uri="{FF2B5EF4-FFF2-40B4-BE49-F238E27FC236}">
                <a16:creationId xmlns:a16="http://schemas.microsoft.com/office/drawing/2014/main" id="{7A0ABCDA-B06D-7C40-4AE4-6BF620E4E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73" y="1197204"/>
            <a:ext cx="10902754" cy="5451377"/>
          </a:xfrm>
        </p:spPr>
      </p:pic>
    </p:spTree>
    <p:extLst>
      <p:ext uri="{BB962C8B-B14F-4D97-AF65-F5344CB8AC3E}">
        <p14:creationId xmlns:p14="http://schemas.microsoft.com/office/powerpoint/2010/main" val="1401887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4997-F961-0607-A49F-2BC113D8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Model – Predicted vs. Actual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40E69-025F-B490-8C3B-C73A46897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23</a:t>
            </a:fld>
            <a:endParaRPr lang="en-US" dirty="0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5048C048-2BF9-4362-FC25-238B3D6D5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6" y="1167471"/>
            <a:ext cx="10742881" cy="537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73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2AAD0-5AB6-D631-96C1-84A3E3675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59F0-8703-B4CA-8857-BB0DD6300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06018"/>
            <a:ext cx="10287000" cy="4865748"/>
          </a:xfrm>
        </p:spPr>
        <p:txBody>
          <a:bodyPr/>
          <a:lstStyle/>
          <a:p>
            <a:r>
              <a:rPr lang="en-US" dirty="0"/>
              <a:t>Fixed -&gt; Intervention has already occurred.</a:t>
            </a:r>
          </a:p>
          <a:p>
            <a:r>
              <a:rPr lang="en-US" dirty="0"/>
              <a:t>Random -&gt; We can sample from (1, Max)</a:t>
            </a:r>
          </a:p>
          <a:p>
            <a:r>
              <a:rPr lang="en-US" dirty="0"/>
              <a:t>Frozen -&gt; Sample always returns 1 (to isolate effects of other interventions)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698EA-7F52-4484-8A72-66C3B9C7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45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24B5-BEF3-D1FA-8EB5-D629C973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Random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140051A3-0AA7-833D-F3B9-C019AB61C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t="1631" r="7325" b="2642"/>
          <a:stretch/>
        </p:blipFill>
        <p:spPr>
          <a:xfrm>
            <a:off x="1076325" y="1064143"/>
            <a:ext cx="9791700" cy="54287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995CA-8664-97F1-0B58-CBBFD7D9A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707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BD504-6E94-7413-12D7-74C5D62A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3 Fixed (1.5, 2.1, 1.9), 1 Random, Rest Frozen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C62F74A5-D308-1665-6B05-F18BC23C4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" r="7912" b="1664"/>
          <a:stretch/>
        </p:blipFill>
        <p:spPr>
          <a:xfrm>
            <a:off x="838200" y="1125778"/>
            <a:ext cx="9353550" cy="54131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03E79-29AB-B263-A301-0EF6914CB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748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98BB-8ACE-25EB-8AC5-8A6642F3F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1st Free, Rest Frozen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9A7BA-E30E-102A-D2EB-90DCDB14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425BAA8-39A4-33EB-9D3E-21DD5FE65D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r="8594" b="4532"/>
          <a:stretch/>
        </p:blipFill>
        <p:spPr>
          <a:xfrm>
            <a:off x="161925" y="1019175"/>
            <a:ext cx="10306050" cy="570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A83E4B-1262-A0B0-C903-EF6A85182373}"/>
              </a:ext>
            </a:extLst>
          </p:cNvPr>
          <p:cNvSpPr txBox="1"/>
          <p:nvPr/>
        </p:nvSpPr>
        <p:spPr>
          <a:xfrm>
            <a:off x="7848601" y="219075"/>
            <a:ext cx="4019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seems wrong, but it is entirely possible that fixing a higher generation first is not the most optimal </a:t>
            </a:r>
          </a:p>
        </p:txBody>
      </p:sp>
    </p:spTree>
    <p:extLst>
      <p:ext uri="{BB962C8B-B14F-4D97-AF65-F5344CB8AC3E}">
        <p14:creationId xmlns:p14="http://schemas.microsoft.com/office/powerpoint/2010/main" val="286327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culpture&#10;&#10;Description automatically generated">
            <a:extLst>
              <a:ext uri="{FF2B5EF4-FFF2-40B4-BE49-F238E27FC236}">
                <a16:creationId xmlns:a16="http://schemas.microsoft.com/office/drawing/2014/main" id="{1E372396-DD2A-C51A-1022-81B61EF30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961" y="2253329"/>
            <a:ext cx="4590562" cy="3331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6017D7-0802-82E5-B64A-D675A2B8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 Gathering/LPN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9552B-6262-83B2-59D8-03844FB05523}"/>
              </a:ext>
            </a:extLst>
          </p:cNvPr>
          <p:cNvSpPr txBox="1"/>
          <p:nvPr/>
        </p:nvSpPr>
        <p:spPr>
          <a:xfrm>
            <a:off x="838200" y="1883997"/>
            <a:ext cx="278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0080_0001 (Healthy)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E75B4D-FCE2-A29C-4F35-2494D11AB683}"/>
              </a:ext>
            </a:extLst>
          </p:cNvPr>
          <p:cNvSpPr txBox="1"/>
          <p:nvPr/>
        </p:nvSpPr>
        <p:spPr>
          <a:xfrm>
            <a:off x="4626352" y="1883997"/>
            <a:ext cx="278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(Alagille)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895182-C4C9-15C8-9D21-2FD5BB316B91}"/>
              </a:ext>
            </a:extLst>
          </p:cNvPr>
          <p:cNvCxnSpPr>
            <a:cxnSpLocks/>
          </p:cNvCxnSpPr>
          <p:nvPr/>
        </p:nvCxnSpPr>
        <p:spPr>
          <a:xfrm flipH="1" flipV="1">
            <a:off x="5068307" y="3919259"/>
            <a:ext cx="665228" cy="936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2F301D1-E005-73D4-BDB6-D107A3556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34" y="2253329"/>
            <a:ext cx="3370627" cy="355477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3CF039C-70A9-386C-1828-7DC84F815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C8A96627-5517-9C12-6A4D-B123D3489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173" y="1373222"/>
            <a:ext cx="3942862" cy="487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86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79D2-7B87-B15D-0FC5-9F9F0F57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F3D0B-CC56-66E5-BC08-083D68A9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6375" cy="4351338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Use vessel stenosis coefficient formula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Take inlet area of junction, and one outlet area, adding junction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coeff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to downstream vessel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Can be done after 0D pipeline as postprocessing</a:t>
            </a: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32BFB07B-4E9D-8790-27DA-5E8CF5FB7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972" y="0"/>
            <a:ext cx="2463800" cy="10922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6CB52A-5DDD-617D-F573-EE33E4EBBE84}"/>
                  </a:ext>
                </a:extLst>
              </p:cNvPr>
              <p:cNvSpPr txBox="1"/>
              <p:nvPr/>
            </p:nvSpPr>
            <p:spPr>
              <a:xfrm>
                <a:off x="7647428" y="361434"/>
                <a:ext cx="1845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𝑆𝑡𝑒𝑛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𝑐𝑜𝑒𝑓𝑓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6CB52A-5DDD-617D-F573-EE33E4EBB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28" y="361434"/>
                <a:ext cx="184542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734439-AF8F-7176-C311-B2BEE434F77F}"/>
                  </a:ext>
                </a:extLst>
              </p:cNvPr>
              <p:cNvSpPr txBox="1"/>
              <p:nvPr/>
            </p:nvSpPr>
            <p:spPr>
              <a:xfrm>
                <a:off x="8002440" y="1014752"/>
                <a:ext cx="34707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=1.52,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734439-AF8F-7176-C311-B2BEE434F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440" y="1014752"/>
                <a:ext cx="347079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FBF76-25F5-600A-0C00-E0F39741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</a:t>
            </a:fld>
            <a:endParaRPr lang="en-US"/>
          </a:p>
        </p:txBody>
      </p:sp>
      <p:pic>
        <p:nvPicPr>
          <p:cNvPr id="11" name="Content Placeholder 4" descr="A picture containing text, female&#10;&#10;Description automatically generated">
            <a:extLst>
              <a:ext uri="{FF2B5EF4-FFF2-40B4-BE49-F238E27FC236}">
                <a16:creationId xmlns:a16="http://schemas.microsoft.com/office/drawing/2014/main" id="{86A656D5-C6B8-1747-71EE-09A9187903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63" t="19661" r="62687" b="49317"/>
          <a:stretch/>
        </p:blipFill>
        <p:spPr>
          <a:xfrm>
            <a:off x="7186350" y="1564588"/>
            <a:ext cx="2306503" cy="228170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4C400B3-9DF1-2B9D-43BA-717001F96D99}"/>
              </a:ext>
            </a:extLst>
          </p:cNvPr>
          <p:cNvSpPr/>
          <p:nvPr/>
        </p:nvSpPr>
        <p:spPr>
          <a:xfrm rot="1681919">
            <a:off x="8037665" y="3180604"/>
            <a:ext cx="257806" cy="101448"/>
          </a:xfrm>
          <a:prstGeom prst="ellipse">
            <a:avLst/>
          </a:prstGeom>
          <a:noFill/>
          <a:ln w="3810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706989-24ED-2A10-DD00-1E97E2F29032}"/>
              </a:ext>
            </a:extLst>
          </p:cNvPr>
          <p:cNvSpPr/>
          <p:nvPr/>
        </p:nvSpPr>
        <p:spPr>
          <a:xfrm rot="2021893" flipV="1">
            <a:off x="7889693" y="3399098"/>
            <a:ext cx="171740" cy="90511"/>
          </a:xfrm>
          <a:prstGeom prst="ellipse">
            <a:avLst/>
          </a:prstGeom>
          <a:noFill/>
          <a:ln w="38100">
            <a:solidFill>
              <a:schemeClr val="bg1">
                <a:alpha val="6283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86CA23-BEB0-3860-13EB-AC280B076F4A}"/>
              </a:ext>
            </a:extLst>
          </p:cNvPr>
          <p:cNvSpPr txBox="1"/>
          <p:nvPr/>
        </p:nvSpPr>
        <p:spPr>
          <a:xfrm>
            <a:off x="6700513" y="4038939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Stenosis coefficient is small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5CFA7A-E4B5-3DF4-BF6A-6DFA5E43F386}"/>
              </a:ext>
            </a:extLst>
          </p:cNvPr>
          <p:cNvCxnSpPr/>
          <p:nvPr/>
        </p:nvCxnSpPr>
        <p:spPr>
          <a:xfrm flipV="1">
            <a:off x="8072113" y="3552021"/>
            <a:ext cx="0" cy="474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45915A-A183-764C-F456-AF56C8F100D6}"/>
              </a:ext>
            </a:extLst>
          </p:cNvPr>
          <p:cNvCxnSpPr>
            <a:cxnSpLocks/>
          </p:cNvCxnSpPr>
          <p:nvPr/>
        </p:nvCxnSpPr>
        <p:spPr>
          <a:xfrm flipV="1">
            <a:off x="8072113" y="3429000"/>
            <a:ext cx="141775" cy="5977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Content Placeholder 4" descr="A picture containing text, female&#10;&#10;Description automatically generated">
            <a:extLst>
              <a:ext uri="{FF2B5EF4-FFF2-40B4-BE49-F238E27FC236}">
                <a16:creationId xmlns:a16="http://schemas.microsoft.com/office/drawing/2014/main" id="{D7643C10-F17C-AAFA-A5C4-5895728AD2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63" t="19661" r="62687" b="49317"/>
          <a:stretch/>
        </p:blipFill>
        <p:spPr>
          <a:xfrm>
            <a:off x="9478543" y="4152560"/>
            <a:ext cx="2306503" cy="228170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BFCB88A7-0783-F3CD-41DA-847AB6FD7069}"/>
              </a:ext>
            </a:extLst>
          </p:cNvPr>
          <p:cNvSpPr/>
          <p:nvPr/>
        </p:nvSpPr>
        <p:spPr>
          <a:xfrm rot="1681919">
            <a:off x="10158332" y="5210913"/>
            <a:ext cx="699537" cy="231352"/>
          </a:xfrm>
          <a:prstGeom prst="ellipse">
            <a:avLst/>
          </a:prstGeom>
          <a:noFill/>
          <a:ln w="3810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5ADB65B-9225-FFEF-146E-D484B0D55920}"/>
              </a:ext>
            </a:extLst>
          </p:cNvPr>
          <p:cNvSpPr/>
          <p:nvPr/>
        </p:nvSpPr>
        <p:spPr>
          <a:xfrm rot="1809528">
            <a:off x="10292293" y="5829008"/>
            <a:ext cx="254996" cy="121433"/>
          </a:xfrm>
          <a:prstGeom prst="ellipse">
            <a:avLst/>
          </a:prstGeom>
          <a:noFill/>
          <a:ln w="3810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6E8EEF-11AF-B1BF-F723-27D6B24451DF}"/>
              </a:ext>
            </a:extLst>
          </p:cNvPr>
          <p:cNvSpPr/>
          <p:nvPr/>
        </p:nvSpPr>
        <p:spPr>
          <a:xfrm rot="2032358" flipV="1">
            <a:off x="10121361" y="6028219"/>
            <a:ext cx="171740" cy="90511"/>
          </a:xfrm>
          <a:prstGeom prst="ellipse">
            <a:avLst/>
          </a:prstGeom>
          <a:noFill/>
          <a:ln w="38100">
            <a:solidFill>
              <a:schemeClr val="bg1">
                <a:alpha val="6283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430CD-C521-72CA-4637-CA32132FF864}"/>
              </a:ext>
            </a:extLst>
          </p:cNvPr>
          <p:cNvSpPr txBox="1"/>
          <p:nvPr/>
        </p:nvSpPr>
        <p:spPr>
          <a:xfrm>
            <a:off x="6533544" y="5650402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Additional Junction coefficient is much larger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F4080E-897C-0A72-00DB-B7B17645FA59}"/>
              </a:ext>
            </a:extLst>
          </p:cNvPr>
          <p:cNvCxnSpPr>
            <a:cxnSpLocks/>
          </p:cNvCxnSpPr>
          <p:nvPr/>
        </p:nvCxnSpPr>
        <p:spPr>
          <a:xfrm flipV="1">
            <a:off x="8166556" y="5326589"/>
            <a:ext cx="1978445" cy="358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0C649E4-8C1F-CDB4-5DE1-A53E63B2CFFA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8213888" y="5708910"/>
            <a:ext cx="2095663" cy="116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974CC9-B1E3-A52F-9C61-E406FB4EE3B9}"/>
              </a:ext>
            </a:extLst>
          </p:cNvPr>
          <p:cNvSpPr txBox="1"/>
          <p:nvPr/>
        </p:nvSpPr>
        <p:spPr>
          <a:xfrm>
            <a:off x="9654639" y="2006930"/>
            <a:ext cx="181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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2EAF65-852C-0A6D-A3FD-0FAD651BDC8A}"/>
              </a:ext>
            </a:extLst>
          </p:cNvPr>
          <p:cNvSpPr txBox="1"/>
          <p:nvPr/>
        </p:nvSpPr>
        <p:spPr>
          <a:xfrm>
            <a:off x="7440358" y="4723977"/>
            <a:ext cx="202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 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41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F9B2-0840-D4E4-1849-6B8414F43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106191"/>
            <a:ext cx="9601200" cy="86723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Healthy Models BC tuning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B0419CE-20D6-351D-C2AB-2927CC0E8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75" b="35608"/>
          <a:stretch/>
        </p:blipFill>
        <p:spPr>
          <a:xfrm>
            <a:off x="45977" y="1776221"/>
            <a:ext cx="2495798" cy="1351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B2B2AB-FF8B-72DA-E5FB-B8BB67F92494}"/>
              </a:ext>
            </a:extLst>
          </p:cNvPr>
          <p:cNvSpPr txBox="1"/>
          <p:nvPr/>
        </p:nvSpPr>
        <p:spPr>
          <a:xfrm>
            <a:off x="3162072" y="1021901"/>
            <a:ext cx="504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Yang et. al. 2019 Surrogate model (Modified)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E33593-75D7-D374-9A4E-FE1027F37852}"/>
              </a:ext>
            </a:extLst>
          </p:cNvPr>
          <p:cNvSpPr txBox="1"/>
          <p:nvPr/>
        </p:nvSpPr>
        <p:spPr>
          <a:xfrm>
            <a:off x="174695" y="4397711"/>
            <a:ext cx="2294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Solver-determined RCL values.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4B7033-DDC2-0CC9-F36D-3657AB598365}"/>
              </a:ext>
            </a:extLst>
          </p:cNvPr>
          <p:cNvSpPr txBox="1"/>
          <p:nvPr/>
        </p:nvSpPr>
        <p:spPr>
          <a:xfrm>
            <a:off x="6211034" y="4753136"/>
            <a:ext cx="3909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Tunable RCR boundary conditions for LPA and RPA, with constant capillary wedge pressure of 7 mmHg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1D7AC-32D6-CE7B-4CE9-E4531248CDEC}"/>
              </a:ext>
            </a:extLst>
          </p:cNvPr>
          <p:cNvSpPr txBox="1"/>
          <p:nvPr/>
        </p:nvSpPr>
        <p:spPr>
          <a:xfrm>
            <a:off x="936702" y="-512956"/>
            <a:ext cx="1847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77751C5-376D-0359-16AB-1A6F156E6E5A}"/>
                  </a:ext>
                </a:extLst>
              </p14:cNvPr>
              <p14:cNvContentPartPr/>
              <p14:nvPr/>
            </p14:nvContentPartPr>
            <p14:xfrm>
              <a:off x="7556929" y="606380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77751C5-376D-0359-16AB-1A6F156E6E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7929" y="5973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11662A43-1ACB-1AD1-23C1-3ACD86FB4BA2}"/>
              </a:ext>
            </a:extLst>
          </p:cNvPr>
          <p:cNvSpPr txBox="1"/>
          <p:nvPr/>
        </p:nvSpPr>
        <p:spPr>
          <a:xfrm>
            <a:off x="2658632" y="4882589"/>
            <a:ext cx="3552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RPA/LPA resistances computed using resistances in series and parallel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EE059E-7397-61F0-DB5A-E7025D1D49A4}"/>
              </a:ext>
            </a:extLst>
          </p:cNvPr>
          <p:cNvSpPr/>
          <p:nvPr/>
        </p:nvSpPr>
        <p:spPr>
          <a:xfrm>
            <a:off x="2911573" y="1609108"/>
            <a:ext cx="967284" cy="2916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D34BD3-328D-C7FE-4490-4F105E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5</a:t>
            </a:fld>
            <a:endParaRPr lang="en-US"/>
          </a:p>
        </p:txBody>
      </p:sp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0480CDDF-7915-A544-2F89-5BF621314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208" y="1455959"/>
            <a:ext cx="5575300" cy="2743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341837-7452-117C-7E6F-2A1F813167EA}"/>
              </a:ext>
            </a:extLst>
          </p:cNvPr>
          <p:cNvCxnSpPr>
            <a:stCxn id="24" idx="0"/>
          </p:cNvCxnSpPr>
          <p:nvPr/>
        </p:nvCxnSpPr>
        <p:spPr>
          <a:xfrm flipV="1">
            <a:off x="1321784" y="3012717"/>
            <a:ext cx="2137689" cy="138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C7E112-F8B5-DAFC-F245-09FF4F803DE7}"/>
              </a:ext>
            </a:extLst>
          </p:cNvPr>
          <p:cNvCxnSpPr/>
          <p:nvPr/>
        </p:nvCxnSpPr>
        <p:spPr>
          <a:xfrm flipV="1">
            <a:off x="4175753" y="2438400"/>
            <a:ext cx="518160" cy="225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E1154C-D806-7673-3CFC-0E3887DCA22B}"/>
              </a:ext>
            </a:extLst>
          </p:cNvPr>
          <p:cNvCxnSpPr>
            <a:cxnSpLocks/>
          </p:cNvCxnSpPr>
          <p:nvPr/>
        </p:nvCxnSpPr>
        <p:spPr>
          <a:xfrm flipV="1">
            <a:off x="4175753" y="3581400"/>
            <a:ext cx="518160" cy="111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930131-DC20-47C6-F8BC-6B829E0E676B}"/>
              </a:ext>
            </a:extLst>
          </p:cNvPr>
          <p:cNvCxnSpPr/>
          <p:nvPr/>
        </p:nvCxnSpPr>
        <p:spPr>
          <a:xfrm flipH="1" flipV="1">
            <a:off x="5913113" y="2438400"/>
            <a:ext cx="2295395" cy="224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6C5260-230C-A453-DDF6-AEDFD98E74D6}"/>
              </a:ext>
            </a:extLst>
          </p:cNvPr>
          <p:cNvCxnSpPr>
            <a:cxnSpLocks/>
          </p:cNvCxnSpPr>
          <p:nvPr/>
        </p:nvCxnSpPr>
        <p:spPr>
          <a:xfrm flipH="1" flipV="1">
            <a:off x="5903720" y="3512735"/>
            <a:ext cx="2304788" cy="118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Diagram, schematic&#10;&#10;Description automatically generated">
            <a:extLst>
              <a:ext uri="{FF2B5EF4-FFF2-40B4-BE49-F238E27FC236}">
                <a16:creationId xmlns:a16="http://schemas.microsoft.com/office/drawing/2014/main" id="{606CF2B6-B572-CEEE-371A-572C6D865C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1233" y="1798859"/>
            <a:ext cx="3124200" cy="2057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150978E-18E1-3A25-CD96-60F4A161C2B3}"/>
              </a:ext>
            </a:extLst>
          </p:cNvPr>
          <p:cNvSpPr txBox="1"/>
          <p:nvPr/>
        </p:nvSpPr>
        <p:spPr>
          <a:xfrm>
            <a:off x="9130145" y="1223236"/>
            <a:ext cx="223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775276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0080_0001 (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meanPAP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779478" y="735766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75060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676197" y="733980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pic>
        <p:nvPicPr>
          <p:cNvPr id="10" name="Picture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ECC18233-7C96-803C-B88C-4CF5C7B14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7" y="1156255"/>
            <a:ext cx="4076700" cy="4326118"/>
          </a:xfrm>
          <a:prstGeom prst="rect">
            <a:avLst/>
          </a:prstGeom>
        </p:spPr>
      </p:pic>
      <p:pic>
        <p:nvPicPr>
          <p:cNvPr id="14" name="Picture 13" descr="A picture containing text, fireworks, outdoor object&#10;&#10;Description automatically generated">
            <a:extLst>
              <a:ext uri="{FF2B5EF4-FFF2-40B4-BE49-F238E27FC236}">
                <a16:creationId xmlns:a16="http://schemas.microsoft.com/office/drawing/2014/main" id="{97C21192-55A7-938D-A00D-88F123963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13" y="1156255"/>
            <a:ext cx="4252912" cy="43305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32FF76-953C-CD9A-624D-F35EC0A74192}"/>
              </a:ext>
            </a:extLst>
          </p:cNvPr>
          <p:cNvSpPr txBox="1"/>
          <p:nvPr/>
        </p:nvSpPr>
        <p:spPr>
          <a:xfrm>
            <a:off x="271463" y="5815013"/>
            <a:ext cx="48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Capture of the ~3 mmHg Pressure Drop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6</a:t>
            </a:fld>
            <a:endParaRPr lang="en-US"/>
          </a:p>
        </p:txBody>
      </p:sp>
      <p:pic>
        <p:nvPicPr>
          <p:cNvPr id="21" name="Picture 20" descr="A picture containing text, fireworks, outdoor object&#10;&#10;Description automatically generated">
            <a:extLst>
              <a:ext uri="{FF2B5EF4-FFF2-40B4-BE49-F238E27FC236}">
                <a16:creationId xmlns:a16="http://schemas.microsoft.com/office/drawing/2014/main" id="{73C6A6F2-7601-3709-9690-13D2F7C89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325" y="1156165"/>
            <a:ext cx="3882869" cy="43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63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90CC-FFAF-2517-A0DF-A64B5F35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71892"/>
            <a:ext cx="8772525" cy="6810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Artificial Stenosis – Healthy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9D3F8-EE5F-5D58-5361-45C201873BFB}"/>
                  </a:ext>
                </a:extLst>
              </p:cNvPr>
              <p:cNvSpPr txBox="1"/>
              <p:nvPr/>
            </p:nvSpPr>
            <p:spPr>
              <a:xfrm>
                <a:off x="5389418" y="1014926"/>
                <a:ext cx="6771625" cy="5522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Identify stenosis points for all generations in an existing stenosis model (ex. SU0238)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Compute an average/std of occlusions for each generation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each generation in the healthy base model, select vessels to stenose until the stenosis to generational length ratio matches the stenosis model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each vessel, Occlusion (O) =  </a:t>
                </a:r>
                <a14:m>
                  <m:oMath xmlns:m="http://schemas.openxmlformats.org/officeDocument/2006/math">
                    <m:r>
                      <a:rPr lang="en-US" sz="24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𝑔𝑒𝑛</m:t>
                                </m:r>
                              </m:sub>
                            </m:sSub>
                          </m:e>
                          <m:sub>
                            <m: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𝑎𝑣𝑔</m:t>
                            </m:r>
                          </m:sub>
                        </m:sSub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𝑔𝑒𝑛</m:t>
                                </m:r>
                              </m:sub>
                            </m:sSub>
                          </m:e>
                          <m:sub>
                            <m: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𝑠𝑡𝑑</m:t>
                            </m:r>
                          </m:sub>
                        </m:sSub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at all points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Make changes to R, C, L corresponding to occlusion changes in the branch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9D3F8-EE5F-5D58-5361-45C201873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418" y="1014926"/>
                <a:ext cx="6771625" cy="5522602"/>
              </a:xfrm>
              <a:prstGeom prst="rect">
                <a:avLst/>
              </a:prstGeom>
              <a:blipFill>
                <a:blip r:embed="rId3"/>
                <a:stretch>
                  <a:fillRect l="-936" t="-917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E12EE96-68A8-D160-FB83-5C47D5782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7</a:t>
            </a:fld>
            <a:endParaRPr lang="en-US"/>
          </a:p>
        </p:txBody>
      </p:sp>
      <p:pic>
        <p:nvPicPr>
          <p:cNvPr id="36" name="Picture 35" descr="Text&#10;&#10;Description automatically generated">
            <a:extLst>
              <a:ext uri="{FF2B5EF4-FFF2-40B4-BE49-F238E27FC236}">
                <a16:creationId xmlns:a16="http://schemas.microsoft.com/office/drawing/2014/main" id="{B18BD9F8-D32A-C292-D114-10BD910A6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23" y="870158"/>
            <a:ext cx="3789714" cy="548619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AF06D10-ED27-092C-7114-C4DB6408ADD6}"/>
              </a:ext>
            </a:extLst>
          </p:cNvPr>
          <p:cNvSpPr txBox="1"/>
          <p:nvPr/>
        </p:nvSpPr>
        <p:spPr>
          <a:xfrm>
            <a:off x="1335949" y="6431432"/>
            <a:ext cx="387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Config File for SU0238</a:t>
            </a:r>
          </a:p>
        </p:txBody>
      </p:sp>
    </p:spTree>
    <p:extLst>
      <p:ext uri="{BB962C8B-B14F-4D97-AF65-F5344CB8AC3E}">
        <p14:creationId xmlns:p14="http://schemas.microsoft.com/office/powerpoint/2010/main" val="1313926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A89A-4831-1F56-9D38-F6DE5C41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65EA2-9B69-DCDA-8319-5FF553D65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15DB9-8AD8-E20B-E7DA-EC7F4BF2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71C5-5FB1-446E-A1EB-C7D338D7BD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78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90CC-FFAF-2517-A0DF-A64B5F35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71892"/>
            <a:ext cx="8772525" cy="6810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Manual Artificial Stenosis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69D3F8-EE5F-5D58-5361-45C201873BFB}"/>
              </a:ext>
            </a:extLst>
          </p:cNvPr>
          <p:cNvSpPr txBox="1"/>
          <p:nvPr/>
        </p:nvSpPr>
        <p:spPr>
          <a:xfrm>
            <a:off x="4904389" y="856456"/>
            <a:ext cx="67716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Originally designed for matching stenosis in an actual model.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Manually selected an occlusion level of .85 (meaning stenosis values are 15% of original)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Stenosis_length_ratio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determines how much of the total length in a generation is stenosed (randomly selected)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Make changes to R, C, L corresponding to occlusion changes in the branch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E12EE96-68A8-D160-FB83-5C47D5782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515752"/>
            <a:ext cx="2743200" cy="365125"/>
          </a:xfrm>
        </p:spPr>
        <p:txBody>
          <a:bodyPr/>
          <a:lstStyle/>
          <a:p>
            <a:fld id="{BF0BA3C7-54BF-A44F-BF9F-39AEC49D2200}" type="slidenum">
              <a:rPr lang="en-US" smtClean="0"/>
              <a:t>9</a:t>
            </a:fld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F06D10-ED27-092C-7114-C4DB6408ADD6}"/>
              </a:ext>
            </a:extLst>
          </p:cNvPr>
          <p:cNvSpPr txBox="1"/>
          <p:nvPr/>
        </p:nvSpPr>
        <p:spPr>
          <a:xfrm>
            <a:off x="1335949" y="6431432"/>
            <a:ext cx="387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Manual Config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47C92-F395-BE2C-583D-35D8DB48E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23" y="1054324"/>
            <a:ext cx="3573232" cy="5175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8E2269-664D-D628-9073-9FFA3453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308" y="3875284"/>
            <a:ext cx="3953692" cy="2707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F0858-EE06-5E03-44AB-B50C00C6E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054" y="3958177"/>
            <a:ext cx="3688010" cy="24732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0B37A3-B3E7-0D01-5C58-E8FED7830C70}"/>
              </a:ext>
            </a:extLst>
          </p:cNvPr>
          <p:cNvSpPr txBox="1"/>
          <p:nvPr/>
        </p:nvSpPr>
        <p:spPr>
          <a:xfrm>
            <a:off x="5414620" y="6428814"/>
            <a:ext cx="2003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Before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AA9BE-8809-70E9-99E3-94901B3A2900}"/>
              </a:ext>
            </a:extLst>
          </p:cNvPr>
          <p:cNvSpPr txBox="1"/>
          <p:nvPr/>
        </p:nvSpPr>
        <p:spPr>
          <a:xfrm>
            <a:off x="9359688" y="6492987"/>
            <a:ext cx="2003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After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14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1230</Words>
  <Application>Microsoft Office PowerPoint</Application>
  <PresentationFormat>Widescreen</PresentationFormat>
  <Paragraphs>187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Cambria</vt:lpstr>
      <vt:lpstr>Cambria Math</vt:lpstr>
      <vt:lpstr>Office Theme</vt:lpstr>
      <vt:lpstr>Probabilistic Intra-Surgical Guidance Tool for Balloon Angioplasty</vt:lpstr>
      <vt:lpstr>Refresher</vt:lpstr>
      <vt:lpstr>Model Gathering/LPN</vt:lpstr>
      <vt:lpstr>Junction Coefficients</vt:lpstr>
      <vt:lpstr>Healthy Models BC tuning</vt:lpstr>
      <vt:lpstr>0080_0001 (meanPAP)</vt:lpstr>
      <vt:lpstr>Artificial Stenosis – Healthy Models</vt:lpstr>
      <vt:lpstr>Current Update</vt:lpstr>
      <vt:lpstr>Manual Artificial Stenosis</vt:lpstr>
      <vt:lpstr>Stenosis File (Healthy Model)</vt:lpstr>
      <vt:lpstr>Data Generation</vt:lpstr>
      <vt:lpstr>Starter Model</vt:lpstr>
      <vt:lpstr>Summary of Small Tests</vt:lpstr>
      <vt:lpstr>Dropout</vt:lpstr>
      <vt:lpstr>L2 Regularization</vt:lpstr>
      <vt:lpstr>Intuition of Problem</vt:lpstr>
      <vt:lpstr>Difference Models</vt:lpstr>
      <vt:lpstr>Filter Dropout Model</vt:lpstr>
      <vt:lpstr>Easier Solution</vt:lpstr>
      <vt:lpstr>Changing Activation Functions</vt:lpstr>
      <vt:lpstr>Best Model (Doubled Data)</vt:lpstr>
      <vt:lpstr>Best Model Residuals</vt:lpstr>
      <vt:lpstr>Best Model – Predicted vs. Actual</vt:lpstr>
      <vt:lpstr>Probability Modeling</vt:lpstr>
      <vt:lpstr>All Random</vt:lpstr>
      <vt:lpstr>First 3 Fixed (1.5, 2.1, 1.9), 1 Random, Rest Frozen</vt:lpstr>
      <vt:lpstr>1st Free, Rest Frozen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Intra-Surgical Guidance Tool for Balloon Angioplasty</dc:title>
  <dc:creator>John Lee</dc:creator>
  <cp:lastModifiedBy>John Lee</cp:lastModifiedBy>
  <cp:revision>62</cp:revision>
  <dcterms:created xsi:type="dcterms:W3CDTF">2022-09-22T14:34:00Z</dcterms:created>
  <dcterms:modified xsi:type="dcterms:W3CDTF">2022-09-23T02:43:46Z</dcterms:modified>
</cp:coreProperties>
</file>